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
      <p:font typeface="Merriweather Black"/>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MerriweatherBlack-bold.fntdata"/><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erriweather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19" Type="http://schemas.openxmlformats.org/officeDocument/2006/relationships/font" Target="fonts/Montserrat-boldItalic.fntdata"/><Relationship Id="rId18" Type="http://schemas.openxmlformats.org/officeDocument/2006/relationships/font" Target="fonts/Montserra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38f3d24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38f3d24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38f5b8c2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38f5b8c2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38f5b8c2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38f5b8c2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638f5b8c2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38f5b8c2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38f5b8c2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38f5b8c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66666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3.jpg"/><Relationship Id="rId5" Type="http://schemas.openxmlformats.org/officeDocument/2006/relationships/image" Target="../media/image11.jpg"/><Relationship Id="rId6" Type="http://schemas.openxmlformats.org/officeDocument/2006/relationships/image" Target="../media/image10.jpg"/><Relationship Id="rId7"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61950" y="164037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PURE IS YOUR WATER?</a:t>
            </a:r>
            <a:endParaRPr/>
          </a:p>
        </p:txBody>
      </p:sp>
      <p:sp>
        <p:nvSpPr>
          <p:cNvPr id="229" name="Google Shape;229;p17"/>
          <p:cNvSpPr txBox="1"/>
          <p:nvPr>
            <p:ph idx="1" type="subTitle"/>
          </p:nvPr>
        </p:nvSpPr>
        <p:spPr>
          <a:xfrm>
            <a:off x="4440825" y="3380400"/>
            <a:ext cx="43368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500"/>
              <a:t>The Perfect Solution to Know Your Water Quality</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6"/>
          <p:cNvSpPr txBox="1"/>
          <p:nvPr>
            <p:ph type="title"/>
          </p:nvPr>
        </p:nvSpPr>
        <p:spPr>
          <a:xfrm>
            <a:off x="1256750" y="10157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t>Thank you!</a:t>
            </a:r>
            <a:endParaRPr b="1" sz="2800"/>
          </a:p>
        </p:txBody>
      </p:sp>
      <p:sp>
        <p:nvSpPr>
          <p:cNvPr id="304" name="Google Shape;304;p26"/>
          <p:cNvSpPr txBox="1"/>
          <p:nvPr>
            <p:ph idx="1" type="body"/>
          </p:nvPr>
        </p:nvSpPr>
        <p:spPr>
          <a:xfrm>
            <a:off x="1256750" y="1982275"/>
            <a:ext cx="3063300" cy="23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2000" u="sng">
                <a:latin typeface="Merriweather Black"/>
                <a:ea typeface="Merriweather Black"/>
                <a:cs typeface="Merriweather Black"/>
                <a:sym typeface="Merriweather Black"/>
              </a:rPr>
              <a:t>TEAM EPSILON</a:t>
            </a:r>
            <a:endParaRPr i="1" sz="2000" u="sng">
              <a:latin typeface="Merriweather Black"/>
              <a:ea typeface="Merriweather Black"/>
              <a:cs typeface="Merriweather Black"/>
              <a:sym typeface="Merriweather Black"/>
            </a:endParaRPr>
          </a:p>
          <a:p>
            <a:pPr indent="0" lvl="0" marL="0" rtl="0" algn="l">
              <a:spcBef>
                <a:spcPts val="1600"/>
              </a:spcBef>
              <a:spcAft>
                <a:spcPts val="0"/>
              </a:spcAft>
              <a:buNone/>
            </a:pPr>
            <a:r>
              <a:rPr b="1" lang="en-GB" sz="2000"/>
              <a:t>Kailas Nath R</a:t>
            </a:r>
            <a:endParaRPr b="1" sz="2000"/>
          </a:p>
          <a:p>
            <a:pPr indent="0" lvl="0" marL="0" rtl="0" algn="l">
              <a:spcBef>
                <a:spcPts val="1600"/>
              </a:spcBef>
              <a:spcAft>
                <a:spcPts val="0"/>
              </a:spcAft>
              <a:buNone/>
            </a:pPr>
            <a:r>
              <a:rPr b="1" lang="en-GB" sz="2000"/>
              <a:t>Merin Babu</a:t>
            </a:r>
            <a:endParaRPr b="1" sz="2000"/>
          </a:p>
          <a:p>
            <a:pPr indent="0" lvl="0" marL="0" rtl="0" algn="l">
              <a:spcBef>
                <a:spcPts val="1600"/>
              </a:spcBef>
              <a:spcAft>
                <a:spcPts val="1600"/>
              </a:spcAft>
              <a:buNone/>
            </a:pPr>
            <a:r>
              <a:rPr b="1" lang="en-GB" sz="2000"/>
              <a:t>Dona Maria George.</a:t>
            </a:r>
            <a:endParaRPr b="1" sz="2000"/>
          </a:p>
        </p:txBody>
      </p:sp>
      <p:grpSp>
        <p:nvGrpSpPr>
          <p:cNvPr id="305" name="Google Shape;305;p26"/>
          <p:cNvGrpSpPr/>
          <p:nvPr/>
        </p:nvGrpSpPr>
        <p:grpSpPr>
          <a:xfrm>
            <a:off x="4488420" y="1708091"/>
            <a:ext cx="3159984" cy="2439109"/>
            <a:chOff x="3553042" y="1657806"/>
            <a:chExt cx="3461100" cy="2671532"/>
          </a:xfrm>
        </p:grpSpPr>
        <p:sp>
          <p:nvSpPr>
            <p:cNvPr id="306" name="Google Shape;306;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4" name="Google Shape;314;p26"/>
          <p:cNvPicPr preferRelativeResize="0"/>
          <p:nvPr/>
        </p:nvPicPr>
        <p:blipFill rotWithShape="1">
          <a:blip r:embed="rId3">
            <a:alphaModFix/>
          </a:blip>
          <a:srcRect b="26215" l="45356" r="19582" t="50734"/>
          <a:stretch/>
        </p:blipFill>
        <p:spPr>
          <a:xfrm>
            <a:off x="4536768" y="1759988"/>
            <a:ext cx="3063300" cy="1745700"/>
          </a:xfrm>
          <a:prstGeom prst="rect">
            <a:avLst/>
          </a:prstGeom>
          <a:noFill/>
          <a:ln>
            <a:noFill/>
          </a:ln>
        </p:spPr>
      </p:pic>
      <p:sp>
        <p:nvSpPr>
          <p:cNvPr id="315" name="Google Shape;315;p26"/>
          <p:cNvSpPr/>
          <p:nvPr/>
        </p:nvSpPr>
        <p:spPr>
          <a:xfrm flipH="1">
            <a:off x="4536517" y="17611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6"/>
          <p:cNvGrpSpPr/>
          <p:nvPr/>
        </p:nvGrpSpPr>
        <p:grpSpPr>
          <a:xfrm>
            <a:off x="7184080" y="2700854"/>
            <a:ext cx="1024386" cy="1522884"/>
            <a:chOff x="6505573" y="2745170"/>
            <a:chExt cx="1122000" cy="1668000"/>
          </a:xfrm>
        </p:grpSpPr>
        <p:sp>
          <p:nvSpPr>
            <p:cNvPr id="317" name="Google Shape;317;p2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1" name="Google Shape;321;p26"/>
          <p:cNvPicPr preferRelativeResize="0"/>
          <p:nvPr/>
        </p:nvPicPr>
        <p:blipFill rotWithShape="1">
          <a:blip r:embed="rId4">
            <a:alphaModFix/>
          </a:blip>
          <a:srcRect b="16020" l="53168" r="26238" t="53058"/>
          <a:stretch/>
        </p:blipFill>
        <p:spPr>
          <a:xfrm>
            <a:off x="7183697" y="2768371"/>
            <a:ext cx="1024200" cy="1333200"/>
          </a:xfrm>
          <a:prstGeom prst="rect">
            <a:avLst/>
          </a:prstGeom>
          <a:noFill/>
          <a:ln>
            <a:noFill/>
          </a:ln>
        </p:spPr>
      </p:pic>
      <p:sp>
        <p:nvSpPr>
          <p:cNvPr id="322" name="Google Shape;322;p26"/>
          <p:cNvSpPr/>
          <p:nvPr/>
        </p:nvSpPr>
        <p:spPr>
          <a:xfrm flipH="1">
            <a:off x="7183611" y="27685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6"/>
          <p:cNvGrpSpPr/>
          <p:nvPr/>
        </p:nvGrpSpPr>
        <p:grpSpPr>
          <a:xfrm>
            <a:off x="6827445" y="3276497"/>
            <a:ext cx="520684" cy="1036470"/>
            <a:chOff x="9543736" y="4486132"/>
            <a:chExt cx="570300" cy="1135235"/>
          </a:xfrm>
        </p:grpSpPr>
        <p:sp>
          <p:nvSpPr>
            <p:cNvPr id="324" name="Google Shape;324;p2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8" name="Google Shape;328;p26"/>
          <p:cNvPicPr preferRelativeResize="0"/>
          <p:nvPr/>
        </p:nvPicPr>
        <p:blipFill rotWithShape="1">
          <a:blip r:embed="rId5">
            <a:alphaModFix/>
          </a:blip>
          <a:srcRect b="36733" l="41330" r="47980" t="42211"/>
          <a:stretch/>
        </p:blipFill>
        <p:spPr>
          <a:xfrm>
            <a:off x="6827012" y="3276159"/>
            <a:ext cx="520500" cy="888900"/>
          </a:xfrm>
          <a:prstGeom prst="round2SameRect">
            <a:avLst>
              <a:gd fmla="val 4129" name="adj1"/>
              <a:gd fmla="val 0" name="adj2"/>
            </a:avLst>
          </a:prstGeom>
          <a:noFill/>
          <a:ln>
            <a:noFill/>
          </a:ln>
        </p:spPr>
      </p:pic>
      <p:sp>
        <p:nvSpPr>
          <p:cNvPr id="329" name="Google Shape;329;p26"/>
          <p:cNvSpPr/>
          <p:nvPr/>
        </p:nvSpPr>
        <p:spPr>
          <a:xfrm flipH="1">
            <a:off x="6826884" y="32973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6"/>
          <p:cNvGrpSpPr/>
          <p:nvPr/>
        </p:nvGrpSpPr>
        <p:grpSpPr>
          <a:xfrm>
            <a:off x="7986404" y="3597961"/>
            <a:ext cx="455496" cy="692277"/>
            <a:chOff x="7384375" y="3728000"/>
            <a:chExt cx="498900" cy="758244"/>
          </a:xfrm>
        </p:grpSpPr>
        <p:sp>
          <p:nvSpPr>
            <p:cNvPr id="331" name="Google Shape;331;p2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6"/>
          <p:cNvGrpSpPr/>
          <p:nvPr/>
        </p:nvGrpSpPr>
        <p:grpSpPr>
          <a:xfrm>
            <a:off x="7986436" y="3716358"/>
            <a:ext cx="478081" cy="462776"/>
            <a:chOff x="7384385" y="3857442"/>
            <a:chExt cx="523637" cy="506874"/>
          </a:xfrm>
        </p:grpSpPr>
        <p:sp>
          <p:nvSpPr>
            <p:cNvPr id="336" name="Google Shape;336;p2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6"/>
            <p:cNvGrpSpPr/>
            <p:nvPr/>
          </p:nvGrpSpPr>
          <p:grpSpPr>
            <a:xfrm>
              <a:off x="7384385" y="3857442"/>
              <a:ext cx="523637" cy="498900"/>
              <a:chOff x="7384385" y="3857442"/>
              <a:chExt cx="523637" cy="498900"/>
            </a:xfrm>
          </p:grpSpPr>
          <p:sp>
            <p:nvSpPr>
              <p:cNvPr id="338" name="Google Shape;338;p2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40" name="Google Shape;340;p26"/>
          <p:cNvPicPr preferRelativeResize="0"/>
          <p:nvPr/>
        </p:nvPicPr>
        <p:blipFill rotWithShape="1">
          <a:blip r:embed="rId6">
            <a:alphaModFix/>
          </a:blip>
          <a:srcRect b="36557" l="48584" r="37425" t="47335"/>
          <a:stretch/>
        </p:blipFill>
        <p:spPr>
          <a:xfrm>
            <a:off x="8013505" y="3745141"/>
            <a:ext cx="400500" cy="399300"/>
          </a:xfrm>
          <a:prstGeom prst="ellipse">
            <a:avLst/>
          </a:prstGeom>
          <a:noFill/>
          <a:ln cap="flat" cmpd="sng" w="9525">
            <a:solidFill>
              <a:srgbClr val="FFFFFF"/>
            </a:solidFill>
            <a:prstDash val="solid"/>
            <a:round/>
            <a:headEnd len="sm" w="sm" type="none"/>
            <a:tailEnd len="sm" w="sm" type="none"/>
          </a:ln>
        </p:spPr>
      </p:pic>
      <p:grpSp>
        <p:nvGrpSpPr>
          <p:cNvPr id="341" name="Google Shape;341;p26"/>
          <p:cNvGrpSpPr/>
          <p:nvPr/>
        </p:nvGrpSpPr>
        <p:grpSpPr>
          <a:xfrm>
            <a:off x="8532443" y="3597961"/>
            <a:ext cx="435785" cy="692277"/>
            <a:chOff x="7982421" y="3727763"/>
            <a:chExt cx="477311" cy="758244"/>
          </a:xfrm>
        </p:grpSpPr>
        <p:sp>
          <p:nvSpPr>
            <p:cNvPr id="342" name="Google Shape;342;p26"/>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0" name="Google Shape;350;p26"/>
          <p:cNvPicPr preferRelativeResize="0"/>
          <p:nvPr/>
        </p:nvPicPr>
        <p:blipFill rotWithShape="1">
          <a:blip r:embed="rId7">
            <a:alphaModFix/>
          </a:blip>
          <a:srcRect b="27092" l="49668" r="37351" t="55915"/>
          <a:stretch/>
        </p:blipFill>
        <p:spPr>
          <a:xfrm>
            <a:off x="8560748" y="37163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35525" y="393750"/>
            <a:ext cx="7038900" cy="6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Problem We Present and Its Relevance</a:t>
            </a:r>
            <a:endParaRPr/>
          </a:p>
        </p:txBody>
      </p:sp>
      <p:sp>
        <p:nvSpPr>
          <p:cNvPr id="235" name="Google Shape;235;p18"/>
          <p:cNvSpPr txBox="1"/>
          <p:nvPr>
            <p:ph idx="1" type="body"/>
          </p:nvPr>
        </p:nvSpPr>
        <p:spPr>
          <a:xfrm>
            <a:off x="1171025" y="1153250"/>
            <a:ext cx="7038900" cy="3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rPr>
              <a:t>Water is one of our basic rights, and hence the deterioration of water quality and the diseases spread through water cannot be taken lightly. </a:t>
            </a:r>
            <a:endParaRPr sz="1400">
              <a:solidFill>
                <a:srgbClr val="FFFFFF"/>
              </a:solidFill>
            </a:endParaRPr>
          </a:p>
          <a:p>
            <a:pPr indent="-317500" lvl="0" marL="457200" rtl="0" algn="l">
              <a:spcBef>
                <a:spcPts val="1600"/>
              </a:spcBef>
              <a:spcAft>
                <a:spcPts val="0"/>
              </a:spcAft>
              <a:buClr>
                <a:srgbClr val="FFFFFF"/>
              </a:buClr>
              <a:buSzPts val="1400"/>
              <a:buChar char="●"/>
            </a:pPr>
            <a:r>
              <a:rPr lang="en-GB" sz="1400">
                <a:solidFill>
                  <a:srgbClr val="FFFFFF"/>
                </a:solidFill>
              </a:rPr>
              <a:t>After floods, the Invisible Water Crisis arises, where the unknown quality of water leads to many problems in the affected areas.</a:t>
            </a:r>
            <a:endParaRPr sz="1400">
              <a:solidFill>
                <a:srgbClr val="FFFFFF"/>
              </a:solidFill>
            </a:endParaRPr>
          </a:p>
          <a:p>
            <a:pPr indent="0" lvl="0" marL="457200" rtl="0" algn="l">
              <a:spcBef>
                <a:spcPts val="1600"/>
              </a:spcBef>
              <a:spcAft>
                <a:spcPts val="0"/>
              </a:spcAft>
              <a:buNone/>
            </a:pPr>
            <a:r>
              <a:t/>
            </a:r>
            <a:endParaRPr sz="1400">
              <a:solidFill>
                <a:srgbClr val="FFFFFF"/>
              </a:solidFill>
            </a:endParaRPr>
          </a:p>
          <a:p>
            <a:pPr indent="-317500" lvl="0" marL="457200" rtl="0" algn="l">
              <a:spcBef>
                <a:spcPts val="1600"/>
              </a:spcBef>
              <a:spcAft>
                <a:spcPts val="0"/>
              </a:spcAft>
              <a:buClr>
                <a:srgbClr val="FFFFFF"/>
              </a:buClr>
              <a:buSzPts val="1400"/>
              <a:buChar char="●"/>
            </a:pPr>
            <a:r>
              <a:rPr lang="en-GB" sz="1400">
                <a:solidFill>
                  <a:srgbClr val="FFFFFF"/>
                </a:solidFill>
              </a:rPr>
              <a:t>A person having to stay in an unfamiliar place cannot ensure whether the water he is using is safe enough.</a:t>
            </a:r>
            <a:endParaRPr sz="1400">
              <a:solidFill>
                <a:srgbClr val="FFFFFF"/>
              </a:solidFill>
            </a:endParaRPr>
          </a:p>
          <a:p>
            <a:pPr indent="0" lvl="0" marL="457200" rtl="0" algn="l">
              <a:spcBef>
                <a:spcPts val="1600"/>
              </a:spcBef>
              <a:spcAft>
                <a:spcPts val="0"/>
              </a:spcAft>
              <a:buNone/>
            </a:pPr>
            <a:r>
              <a:t/>
            </a:r>
            <a:endParaRPr sz="1400">
              <a:solidFill>
                <a:srgbClr val="FFFFFF"/>
              </a:solidFill>
            </a:endParaRPr>
          </a:p>
          <a:p>
            <a:pPr indent="-317500" lvl="0" marL="457200" rtl="0" algn="l">
              <a:spcBef>
                <a:spcPts val="1600"/>
              </a:spcBef>
              <a:spcAft>
                <a:spcPts val="0"/>
              </a:spcAft>
              <a:buClr>
                <a:srgbClr val="FFFFFF"/>
              </a:buClr>
              <a:buSzPts val="1400"/>
              <a:buChar char="●"/>
            </a:pPr>
            <a:r>
              <a:rPr lang="en-GB" sz="1400">
                <a:solidFill>
                  <a:srgbClr val="FFFFFF"/>
                </a:solidFill>
              </a:rPr>
              <a:t>Mothers, who tend to be protective of their kids, can’t always be sure their kids are safe from water borne diseases. </a:t>
            </a:r>
            <a:endParaRPr sz="1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2739075" y="455725"/>
            <a:ext cx="5535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Solution</a:t>
            </a:r>
            <a:endParaRPr/>
          </a:p>
        </p:txBody>
      </p:sp>
      <p:sp>
        <p:nvSpPr>
          <p:cNvPr id="241" name="Google Shape;241;p19"/>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rPr>
              <a:t>We’ve come up with the idea of an application that gets the real-time data from a set of sensors (for measuring pH, temperature, dissolved oxygen, bacteria, heavy metals, nutrients and turbidity). This can be accessed from users anywhere, and they can check if the water supplied from the outlets near them is safe to use. </a:t>
            </a:r>
            <a:endParaRPr sz="1400">
              <a:solidFill>
                <a:srgbClr val="FFFFFF"/>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87600" y="326775"/>
            <a:ext cx="7038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It Works </a:t>
            </a:r>
            <a:endParaRPr/>
          </a:p>
        </p:txBody>
      </p:sp>
      <p:sp>
        <p:nvSpPr>
          <p:cNvPr id="247" name="Google Shape;247;p20"/>
          <p:cNvSpPr txBox="1"/>
          <p:nvPr/>
        </p:nvSpPr>
        <p:spPr>
          <a:xfrm>
            <a:off x="1297500" y="12602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8" name="Google Shape;248;p20"/>
          <p:cNvSpPr txBox="1"/>
          <p:nvPr>
            <p:ph idx="1" type="body"/>
          </p:nvPr>
        </p:nvSpPr>
        <p:spPr>
          <a:xfrm>
            <a:off x="2030400" y="12603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rPr>
              <a:t>The data collected from the sensors placed at the inlet and outlet of the water authority purification systems are uploaded to IoT cloud using IoT cloud services. </a:t>
            </a:r>
            <a:endParaRPr sz="1400">
              <a:solidFill>
                <a:srgbClr val="FFFFFF"/>
              </a:solidFill>
            </a:endParaRPr>
          </a:p>
        </p:txBody>
      </p:sp>
      <p:sp>
        <p:nvSpPr>
          <p:cNvPr id="249" name="Google Shape;249;p20"/>
          <p:cNvSpPr txBox="1"/>
          <p:nvPr/>
        </p:nvSpPr>
        <p:spPr>
          <a:xfrm>
            <a:off x="1297500" y="22436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0" name="Google Shape;250;p20"/>
          <p:cNvSpPr txBox="1"/>
          <p:nvPr>
            <p:ph idx="1" type="body"/>
          </p:nvPr>
        </p:nvSpPr>
        <p:spPr>
          <a:xfrm>
            <a:off x="2030400" y="22436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rPr>
              <a:t>The data obtained from the sensors is properly analysed and sent to the app </a:t>
            </a:r>
            <a:r>
              <a:rPr b="1" lang="en-GB" sz="1400">
                <a:solidFill>
                  <a:srgbClr val="FFFFFF"/>
                </a:solidFill>
              </a:rPr>
              <a:t>SPLASH.</a:t>
            </a:r>
            <a:endParaRPr b="1" sz="1400">
              <a:solidFill>
                <a:srgbClr val="FFFFFF"/>
              </a:solidFill>
            </a:endParaRPr>
          </a:p>
        </p:txBody>
      </p:sp>
      <p:sp>
        <p:nvSpPr>
          <p:cNvPr id="251" name="Google Shape;251;p20"/>
          <p:cNvSpPr txBox="1"/>
          <p:nvPr/>
        </p:nvSpPr>
        <p:spPr>
          <a:xfrm>
            <a:off x="1297500" y="30524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2" name="Google Shape;252;p20"/>
          <p:cNvSpPr txBox="1"/>
          <p:nvPr>
            <p:ph idx="1" type="body"/>
          </p:nvPr>
        </p:nvSpPr>
        <p:spPr>
          <a:xfrm>
            <a:off x="2030400" y="30524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rPr>
              <a:t>The water authority as well as common people could access these data from the app </a:t>
            </a:r>
            <a:r>
              <a:rPr b="1" lang="en-GB" sz="1400">
                <a:solidFill>
                  <a:srgbClr val="FFFFFF"/>
                </a:solidFill>
              </a:rPr>
              <a:t>SPLASH, </a:t>
            </a:r>
            <a:r>
              <a:rPr lang="en-GB" sz="1400">
                <a:solidFill>
                  <a:srgbClr val="FFFFFF"/>
                </a:solidFill>
              </a:rPr>
              <a:t>by searching for a specific location.</a:t>
            </a:r>
            <a:endParaRPr sz="1400">
              <a:solidFill>
                <a:srgbClr val="FFFFFF"/>
              </a:solidFill>
            </a:endParaRPr>
          </a:p>
        </p:txBody>
      </p:sp>
      <p:sp>
        <p:nvSpPr>
          <p:cNvPr id="253" name="Google Shape;253;p20"/>
          <p:cNvSpPr txBox="1"/>
          <p:nvPr/>
        </p:nvSpPr>
        <p:spPr>
          <a:xfrm>
            <a:off x="1287600" y="3861225"/>
            <a:ext cx="6568800" cy="9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The data published contains details about the composition of various pollutants in the  water source, their safe levels, and also tells if the water is safe for drinking purpose. </a:t>
            </a:r>
            <a:r>
              <a:rPr b="1" lang="en-GB">
                <a:solidFill>
                  <a:srgbClr val="FFFFFF"/>
                </a:solidFill>
                <a:latin typeface="Lato"/>
                <a:ea typeface="Lato"/>
                <a:cs typeface="Lato"/>
                <a:sym typeface="Lato"/>
              </a:rPr>
              <a:t>SPLASH</a:t>
            </a:r>
            <a:r>
              <a:rPr lang="en-GB">
                <a:solidFill>
                  <a:srgbClr val="FFFFFF"/>
                </a:solidFill>
                <a:latin typeface="Lato"/>
                <a:ea typeface="Lato"/>
                <a:cs typeface="Lato"/>
                <a:sym typeface="Lato"/>
              </a:rPr>
              <a:t> also allows you to compare previous days’ data and lets you know the estimated pollution rates for the following day.</a:t>
            </a:r>
            <a:endParaRPr>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5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Components Used</a:t>
            </a:r>
            <a:endParaRPr/>
          </a:p>
        </p:txBody>
      </p:sp>
      <p:sp>
        <p:nvSpPr>
          <p:cNvPr id="259" name="Google Shape;259;p21"/>
          <p:cNvSpPr txBox="1"/>
          <p:nvPr>
            <p:ph idx="1" type="body"/>
          </p:nvPr>
        </p:nvSpPr>
        <p:spPr>
          <a:xfrm>
            <a:off x="3528425" y="1201925"/>
            <a:ext cx="3403200" cy="9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DO Meter : Measures Dissolved Oxygen Level</a:t>
            </a:r>
            <a:endParaRPr sz="1400"/>
          </a:p>
          <a:p>
            <a:pPr indent="0" lvl="0" marL="0" rtl="0" algn="l">
              <a:spcBef>
                <a:spcPts val="1600"/>
              </a:spcBef>
              <a:spcAft>
                <a:spcPts val="0"/>
              </a:spcAft>
              <a:buNone/>
            </a:pPr>
            <a:r>
              <a:rPr lang="en-GB" sz="1400"/>
              <a:t>Price : Rs 999</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60" name="Google Shape;260;p21"/>
          <p:cNvSpPr txBox="1"/>
          <p:nvPr>
            <p:ph idx="2" type="body"/>
          </p:nvPr>
        </p:nvSpPr>
        <p:spPr>
          <a:xfrm>
            <a:off x="3528425" y="2441500"/>
            <a:ext cx="3403200" cy="9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pH Meter : Measures pH level</a:t>
            </a:r>
            <a:endParaRPr sz="1400"/>
          </a:p>
          <a:p>
            <a:pPr indent="0" lvl="0" marL="0" rtl="0" algn="l">
              <a:spcBef>
                <a:spcPts val="1600"/>
              </a:spcBef>
              <a:spcAft>
                <a:spcPts val="1600"/>
              </a:spcAft>
              <a:buNone/>
            </a:pPr>
            <a:r>
              <a:rPr lang="en-GB" sz="1400"/>
              <a:t>Price : Rs 825</a:t>
            </a:r>
            <a:endParaRPr sz="1400"/>
          </a:p>
        </p:txBody>
      </p:sp>
      <p:pic>
        <p:nvPicPr>
          <p:cNvPr id="261" name="Google Shape;261;p21"/>
          <p:cNvPicPr preferRelativeResize="0"/>
          <p:nvPr/>
        </p:nvPicPr>
        <p:blipFill>
          <a:blip r:embed="rId3">
            <a:alphaModFix/>
          </a:blip>
          <a:stretch>
            <a:fillRect/>
          </a:stretch>
        </p:blipFill>
        <p:spPr>
          <a:xfrm>
            <a:off x="1297500" y="1201899"/>
            <a:ext cx="1466175" cy="979450"/>
          </a:xfrm>
          <a:prstGeom prst="rect">
            <a:avLst/>
          </a:prstGeom>
          <a:noFill/>
          <a:ln>
            <a:noFill/>
          </a:ln>
        </p:spPr>
      </p:pic>
      <p:pic>
        <p:nvPicPr>
          <p:cNvPr id="262" name="Google Shape;262;p21"/>
          <p:cNvPicPr preferRelativeResize="0"/>
          <p:nvPr/>
        </p:nvPicPr>
        <p:blipFill>
          <a:blip r:embed="rId4">
            <a:alphaModFix/>
          </a:blip>
          <a:stretch>
            <a:fillRect/>
          </a:stretch>
        </p:blipFill>
        <p:spPr>
          <a:xfrm>
            <a:off x="1297500" y="2441400"/>
            <a:ext cx="1466175" cy="979450"/>
          </a:xfrm>
          <a:prstGeom prst="rect">
            <a:avLst/>
          </a:prstGeom>
          <a:noFill/>
          <a:ln>
            <a:noFill/>
          </a:ln>
        </p:spPr>
      </p:pic>
      <p:pic>
        <p:nvPicPr>
          <p:cNvPr id="263" name="Google Shape;263;p21"/>
          <p:cNvPicPr preferRelativeResize="0"/>
          <p:nvPr/>
        </p:nvPicPr>
        <p:blipFill>
          <a:blip r:embed="rId5">
            <a:alphaModFix/>
          </a:blip>
          <a:stretch>
            <a:fillRect/>
          </a:stretch>
        </p:blipFill>
        <p:spPr>
          <a:xfrm>
            <a:off x="1297500" y="3551250"/>
            <a:ext cx="1466175" cy="979500"/>
          </a:xfrm>
          <a:prstGeom prst="rect">
            <a:avLst/>
          </a:prstGeom>
          <a:noFill/>
          <a:ln>
            <a:noFill/>
          </a:ln>
        </p:spPr>
      </p:pic>
      <p:sp>
        <p:nvSpPr>
          <p:cNvPr id="264" name="Google Shape;264;p21"/>
          <p:cNvSpPr txBox="1"/>
          <p:nvPr/>
        </p:nvSpPr>
        <p:spPr>
          <a:xfrm>
            <a:off x="3528425" y="3551250"/>
            <a:ext cx="34032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BOD Meter : Measures Biochemical Oxygen Demand</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Price : Rs 2000</a:t>
            </a:r>
            <a:endParaRPr>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1297500" y="393750"/>
            <a:ext cx="7038900" cy="5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Components Used</a:t>
            </a:r>
            <a:endParaRPr/>
          </a:p>
        </p:txBody>
      </p:sp>
      <p:sp>
        <p:nvSpPr>
          <p:cNvPr id="270" name="Google Shape;270;p22"/>
          <p:cNvSpPr txBox="1"/>
          <p:nvPr>
            <p:ph idx="1" type="body"/>
          </p:nvPr>
        </p:nvSpPr>
        <p:spPr>
          <a:xfrm>
            <a:off x="3528425" y="1201925"/>
            <a:ext cx="3403200" cy="9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Lead Detector</a:t>
            </a:r>
            <a:r>
              <a:rPr lang="en-GB" sz="1400"/>
              <a:t> : Measures Lead Level</a:t>
            </a:r>
            <a:endParaRPr sz="1400"/>
          </a:p>
          <a:p>
            <a:pPr indent="0" lvl="0" marL="0" rtl="0" algn="l">
              <a:spcBef>
                <a:spcPts val="1600"/>
              </a:spcBef>
              <a:spcAft>
                <a:spcPts val="0"/>
              </a:spcAft>
              <a:buNone/>
            </a:pPr>
            <a:r>
              <a:rPr lang="en-GB" sz="1400"/>
              <a:t>Price : Rs 100</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71" name="Google Shape;271;p22"/>
          <p:cNvSpPr txBox="1"/>
          <p:nvPr>
            <p:ph idx="2" type="body"/>
          </p:nvPr>
        </p:nvSpPr>
        <p:spPr>
          <a:xfrm>
            <a:off x="3528425" y="2441500"/>
            <a:ext cx="3403200" cy="9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Fluoride</a:t>
            </a:r>
            <a:r>
              <a:rPr lang="en-GB" sz="1400"/>
              <a:t> Meter : Measures Fluoride Composition</a:t>
            </a:r>
            <a:endParaRPr sz="1400"/>
          </a:p>
          <a:p>
            <a:pPr indent="0" lvl="0" marL="0" rtl="0" algn="l">
              <a:spcBef>
                <a:spcPts val="1600"/>
              </a:spcBef>
              <a:spcAft>
                <a:spcPts val="1600"/>
              </a:spcAft>
              <a:buNone/>
            </a:pPr>
            <a:r>
              <a:rPr lang="en-GB" sz="1400"/>
              <a:t>Price : Rs 1000</a:t>
            </a:r>
            <a:endParaRPr sz="1400"/>
          </a:p>
        </p:txBody>
      </p:sp>
      <p:pic>
        <p:nvPicPr>
          <p:cNvPr id="272" name="Google Shape;272;p22"/>
          <p:cNvPicPr preferRelativeResize="0"/>
          <p:nvPr/>
        </p:nvPicPr>
        <p:blipFill rotWithShape="1">
          <a:blip r:embed="rId3">
            <a:alphaModFix/>
          </a:blip>
          <a:srcRect b="0" l="0" r="0" t="0"/>
          <a:stretch/>
        </p:blipFill>
        <p:spPr>
          <a:xfrm>
            <a:off x="1297500" y="2441400"/>
            <a:ext cx="1466175" cy="979450"/>
          </a:xfrm>
          <a:prstGeom prst="rect">
            <a:avLst/>
          </a:prstGeom>
          <a:noFill/>
          <a:ln>
            <a:noFill/>
          </a:ln>
        </p:spPr>
      </p:pic>
      <p:pic>
        <p:nvPicPr>
          <p:cNvPr id="273" name="Google Shape;273;p22"/>
          <p:cNvPicPr preferRelativeResize="0"/>
          <p:nvPr/>
        </p:nvPicPr>
        <p:blipFill rotWithShape="1">
          <a:blip r:embed="rId4">
            <a:alphaModFix/>
          </a:blip>
          <a:srcRect b="1512" l="0" r="0" t="1512"/>
          <a:stretch/>
        </p:blipFill>
        <p:spPr>
          <a:xfrm>
            <a:off x="1297500" y="3551250"/>
            <a:ext cx="1466175" cy="979500"/>
          </a:xfrm>
          <a:prstGeom prst="rect">
            <a:avLst/>
          </a:prstGeom>
          <a:noFill/>
          <a:ln>
            <a:noFill/>
          </a:ln>
        </p:spPr>
      </p:pic>
      <p:sp>
        <p:nvSpPr>
          <p:cNvPr id="274" name="Google Shape;274;p22"/>
          <p:cNvSpPr txBox="1"/>
          <p:nvPr/>
        </p:nvSpPr>
        <p:spPr>
          <a:xfrm>
            <a:off x="3528425" y="3551250"/>
            <a:ext cx="34032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Temperature Sensor</a:t>
            </a:r>
            <a:r>
              <a:rPr lang="en-GB">
                <a:solidFill>
                  <a:srgbClr val="FFFFFF"/>
                </a:solidFill>
                <a:latin typeface="Lato"/>
                <a:ea typeface="Lato"/>
                <a:cs typeface="Lato"/>
                <a:sym typeface="Lato"/>
              </a:rPr>
              <a:t> : Measures Temperature</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Price : Rs 130</a:t>
            </a:r>
            <a:endParaRPr>
              <a:solidFill>
                <a:srgbClr val="FFFFFF"/>
              </a:solidFill>
              <a:latin typeface="Lato"/>
              <a:ea typeface="Lato"/>
              <a:cs typeface="Lato"/>
              <a:sym typeface="Lato"/>
            </a:endParaRPr>
          </a:p>
        </p:txBody>
      </p:sp>
      <p:pic>
        <p:nvPicPr>
          <p:cNvPr id="275" name="Google Shape;275;p22"/>
          <p:cNvPicPr preferRelativeResize="0"/>
          <p:nvPr/>
        </p:nvPicPr>
        <p:blipFill>
          <a:blip r:embed="rId5">
            <a:alphaModFix/>
          </a:blip>
          <a:stretch>
            <a:fillRect/>
          </a:stretch>
        </p:blipFill>
        <p:spPr>
          <a:xfrm>
            <a:off x="1297500" y="1158525"/>
            <a:ext cx="1466175" cy="102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3"/>
          <p:cNvSpPr txBox="1"/>
          <p:nvPr>
            <p:ph type="title"/>
          </p:nvPr>
        </p:nvSpPr>
        <p:spPr>
          <a:xfrm>
            <a:off x="1297500" y="393750"/>
            <a:ext cx="7038900" cy="5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Components Used</a:t>
            </a:r>
            <a:endParaRPr/>
          </a:p>
        </p:txBody>
      </p:sp>
      <p:sp>
        <p:nvSpPr>
          <p:cNvPr id="281" name="Google Shape;281;p23"/>
          <p:cNvSpPr txBox="1"/>
          <p:nvPr>
            <p:ph idx="1" type="body"/>
          </p:nvPr>
        </p:nvSpPr>
        <p:spPr>
          <a:xfrm>
            <a:off x="3528425" y="1201925"/>
            <a:ext cx="3403200" cy="9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Heavy Metals Sensor</a:t>
            </a:r>
            <a:r>
              <a:rPr lang="en-GB" sz="1400"/>
              <a:t> : Gives composition of heavy metalsl</a:t>
            </a:r>
            <a:endParaRPr sz="1400"/>
          </a:p>
          <a:p>
            <a:pPr indent="0" lvl="0" marL="0" rtl="0" algn="l">
              <a:spcBef>
                <a:spcPts val="1600"/>
              </a:spcBef>
              <a:spcAft>
                <a:spcPts val="0"/>
              </a:spcAft>
              <a:buNone/>
            </a:pPr>
            <a:r>
              <a:rPr lang="en-GB" sz="1400"/>
              <a:t>Price : Rs 350</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82" name="Google Shape;282;p23"/>
          <p:cNvSpPr txBox="1"/>
          <p:nvPr>
            <p:ph idx="2" type="body"/>
          </p:nvPr>
        </p:nvSpPr>
        <p:spPr>
          <a:xfrm>
            <a:off x="3528425" y="2441500"/>
            <a:ext cx="3403200" cy="9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Microsnap</a:t>
            </a:r>
            <a:r>
              <a:rPr lang="en-GB" sz="1400"/>
              <a:t> : Measures levelof Ecoli and other bacteria</a:t>
            </a:r>
            <a:endParaRPr sz="1400"/>
          </a:p>
          <a:p>
            <a:pPr indent="0" lvl="0" marL="0" rtl="0" algn="l">
              <a:spcBef>
                <a:spcPts val="1600"/>
              </a:spcBef>
              <a:spcAft>
                <a:spcPts val="1600"/>
              </a:spcAft>
              <a:buNone/>
            </a:pPr>
            <a:r>
              <a:rPr lang="en-GB" sz="1400"/>
              <a:t>Price : Rs 400</a:t>
            </a:r>
            <a:endParaRPr sz="1400"/>
          </a:p>
        </p:txBody>
      </p:sp>
      <p:pic>
        <p:nvPicPr>
          <p:cNvPr id="283" name="Google Shape;283;p23"/>
          <p:cNvPicPr preferRelativeResize="0"/>
          <p:nvPr/>
        </p:nvPicPr>
        <p:blipFill rotWithShape="1">
          <a:blip r:embed="rId3">
            <a:alphaModFix/>
          </a:blip>
          <a:srcRect b="5413" l="0" r="0" t="5404"/>
          <a:stretch/>
        </p:blipFill>
        <p:spPr>
          <a:xfrm>
            <a:off x="1297500" y="2441400"/>
            <a:ext cx="1466175" cy="979450"/>
          </a:xfrm>
          <a:prstGeom prst="rect">
            <a:avLst/>
          </a:prstGeom>
          <a:noFill/>
          <a:ln>
            <a:noFill/>
          </a:ln>
        </p:spPr>
      </p:pic>
      <p:pic>
        <p:nvPicPr>
          <p:cNvPr id="284" name="Google Shape;284;p23"/>
          <p:cNvPicPr preferRelativeResize="0"/>
          <p:nvPr/>
        </p:nvPicPr>
        <p:blipFill rotWithShape="1">
          <a:blip r:embed="rId4">
            <a:alphaModFix/>
          </a:blip>
          <a:srcRect b="11478" l="0" r="0" t="11486"/>
          <a:stretch/>
        </p:blipFill>
        <p:spPr>
          <a:xfrm>
            <a:off x="1297500" y="3551250"/>
            <a:ext cx="1466175" cy="979500"/>
          </a:xfrm>
          <a:prstGeom prst="rect">
            <a:avLst/>
          </a:prstGeom>
          <a:noFill/>
          <a:ln>
            <a:noFill/>
          </a:ln>
        </p:spPr>
      </p:pic>
      <p:sp>
        <p:nvSpPr>
          <p:cNvPr id="285" name="Google Shape;285;p23"/>
          <p:cNvSpPr txBox="1"/>
          <p:nvPr/>
        </p:nvSpPr>
        <p:spPr>
          <a:xfrm>
            <a:off x="3528425" y="3551250"/>
            <a:ext cx="3403200" cy="9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Turbidity Sensor : Measures Turbidity</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Price : Rs 999</a:t>
            </a:r>
            <a:endParaRPr>
              <a:solidFill>
                <a:srgbClr val="FFFFFF"/>
              </a:solidFill>
              <a:latin typeface="Lato"/>
              <a:ea typeface="Lato"/>
              <a:cs typeface="Lato"/>
              <a:sym typeface="Lato"/>
            </a:endParaRPr>
          </a:p>
        </p:txBody>
      </p:sp>
      <p:pic>
        <p:nvPicPr>
          <p:cNvPr id="286" name="Google Shape;286;p23"/>
          <p:cNvPicPr preferRelativeResize="0"/>
          <p:nvPr/>
        </p:nvPicPr>
        <p:blipFill rotWithShape="1">
          <a:blip r:embed="rId5">
            <a:alphaModFix/>
          </a:blip>
          <a:srcRect b="15117" l="0" r="0" t="15117"/>
          <a:stretch/>
        </p:blipFill>
        <p:spPr>
          <a:xfrm>
            <a:off x="1297500" y="1180175"/>
            <a:ext cx="1466175" cy="102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a:t>
            </a:r>
            <a:r>
              <a:rPr b="1" lang="en-GB" sz="2600"/>
              <a:t>SPLASH</a:t>
            </a:r>
            <a:endParaRPr b="1" sz="2600"/>
          </a:p>
        </p:txBody>
      </p:sp>
      <p:sp>
        <p:nvSpPr>
          <p:cNvPr id="292" name="Google Shape;292;p24"/>
          <p:cNvSpPr txBox="1"/>
          <p:nvPr>
            <p:ph idx="1" type="body"/>
          </p:nvPr>
        </p:nvSpPr>
        <p:spPr>
          <a:xfrm>
            <a:off x="1297500" y="1490525"/>
            <a:ext cx="7038900" cy="31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SPLASH</a:t>
            </a:r>
            <a:r>
              <a:rPr lang="en-GB" sz="1400"/>
              <a:t> allows the user to select his/her location from a list of places and displays the compositions of various pollutants present in their water source. </a:t>
            </a:r>
            <a:endParaRPr sz="1400"/>
          </a:p>
          <a:p>
            <a:pPr indent="0" lvl="0" marL="0" rtl="0" algn="l">
              <a:spcBef>
                <a:spcPts val="1600"/>
              </a:spcBef>
              <a:spcAft>
                <a:spcPts val="0"/>
              </a:spcAft>
              <a:buNone/>
            </a:pPr>
            <a:r>
              <a:rPr b="1" lang="en-GB" sz="1500"/>
              <a:t>SPLASH</a:t>
            </a:r>
            <a:r>
              <a:rPr lang="en-GB" sz="1400"/>
              <a:t> also tells the user if the water is safe enough for drinking purposes along with  displaying the safe level of composition of these pollutants.</a:t>
            </a:r>
            <a:endParaRPr sz="1400"/>
          </a:p>
          <a:p>
            <a:pPr indent="0" lvl="0" marL="0" rtl="0" algn="l">
              <a:spcBef>
                <a:spcPts val="1600"/>
              </a:spcBef>
              <a:spcAft>
                <a:spcPts val="0"/>
              </a:spcAft>
              <a:buNone/>
            </a:pPr>
            <a:r>
              <a:rPr lang="en-GB" sz="1400"/>
              <a:t>The user can compare a days data with previous days’ data using </a:t>
            </a:r>
            <a:r>
              <a:rPr b="1" lang="en-GB" sz="1500"/>
              <a:t>SPLASH</a:t>
            </a:r>
            <a:r>
              <a:rPr lang="en-GB" sz="1400"/>
              <a:t>.</a:t>
            </a:r>
            <a:endParaRPr sz="1400"/>
          </a:p>
          <a:p>
            <a:pPr indent="0" lvl="0" marL="0" rtl="0" algn="l">
              <a:spcBef>
                <a:spcPts val="1600"/>
              </a:spcBef>
              <a:spcAft>
                <a:spcPts val="1600"/>
              </a:spcAft>
              <a:buNone/>
            </a:pPr>
            <a:r>
              <a:rPr lang="en-GB" sz="1400"/>
              <a:t>Expected pollutant compositions of the following day can also be analysed in </a:t>
            </a:r>
            <a:r>
              <a:rPr b="1" lang="en-GB" sz="1500"/>
              <a:t>SPLASH</a:t>
            </a:r>
            <a:r>
              <a:rPr lang="en-GB" sz="1400"/>
              <a:t>.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98" name="Google Shape;298;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Solving the Invisible Water Crisis has not been given enough importance in our society although it created many complications for the local people after the recent flood of Kerala. We hope this project will be helpful during floods, droughts and other calamities, as well as in our day-to-day lives. </a:t>
            </a:r>
            <a:r>
              <a:rPr b="1" lang="en-GB" sz="1500"/>
              <a:t>SPLASH </a:t>
            </a:r>
            <a:r>
              <a:rPr lang="en-GB" sz="1400"/>
              <a:t>ensures that people don’t have to worry about the quality of their drinking water, and hopefully, would lead way to a world with a much lower rate of water borne diseases related deaths.</a:t>
            </a:r>
            <a:r>
              <a:rPr lang="en-GB" sz="1500"/>
              <a:t> </a:t>
            </a:r>
            <a:r>
              <a:rPr b="1" lang="en-GB" sz="1500"/>
              <a:t>SPLASH</a:t>
            </a:r>
            <a:r>
              <a:rPr lang="en-GB" sz="1400"/>
              <a:t> also aim at helping the Water Authority Department by providing them with details of pollutants in major water sources.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